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Arkusz1!$A$5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Arkusz1!$B$1:$D$1</c:f>
              <c:strCache>
                <c:ptCount val="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</c:strCache>
            </c:strRef>
          </c:cat>
          <c:val>
            <c:numRef>
              <c:f>Arkusz1!$B$5:$D$5</c:f>
              <c:numCache>
                <c:formatCode>General</c:formatCode>
                <c:ptCount val="3"/>
                <c:pt idx="0">
                  <c:v>134</c:v>
                </c:pt>
                <c:pt idx="1">
                  <c:v>145</c:v>
                </c:pt>
                <c:pt idx="2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662528"/>
        <c:axId val="126664064"/>
      </c:barChart>
      <c:catAx>
        <c:axId val="126662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126664064"/>
        <c:crosses val="autoZero"/>
        <c:auto val="1"/>
        <c:lblAlgn val="ctr"/>
        <c:lblOffset val="100"/>
        <c:noMultiLvlLbl val="0"/>
      </c:catAx>
      <c:valAx>
        <c:axId val="126664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6662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"O"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Arkusz1!$B$1:$D$1</c:f>
              <c:strCache>
                <c:ptCount val="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kl.1-3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Arkusz1!$B$1:$D$1</c:f>
              <c:strCache>
                <c:ptCount val="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>
                  <c:v>54</c:v>
                </c:pt>
                <c:pt idx="1">
                  <c:v>68</c:v>
                </c:pt>
                <c:pt idx="2">
                  <c:v>84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kl. 4-6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Arkusz1!$B$1:$D$1</c:f>
              <c:strCache>
                <c:ptCount val="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>
                  <c:v>53</c:v>
                </c:pt>
                <c:pt idx="1">
                  <c:v>54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20352"/>
        <c:axId val="143638528"/>
      </c:barChart>
      <c:catAx>
        <c:axId val="14362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3638528"/>
        <c:crosses val="autoZero"/>
        <c:auto val="1"/>
        <c:lblAlgn val="ctr"/>
        <c:lblOffset val="100"/>
        <c:noMultiLvlLbl val="0"/>
      </c:catAx>
      <c:valAx>
        <c:axId val="14363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2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2692475940508"/>
          <c:y val="0.78586634490825436"/>
          <c:w val="9.2298653640517106E-2"/>
          <c:h val="0.18309009596410761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06457399895784E-2"/>
          <c:y val="4.1465993221435606E-2"/>
          <c:w val="0.93509354260010491"/>
          <c:h val="0.7486399494180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Arkusz2!$C$2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Arkusz2!$B$3:$B$8</c:f>
              <c:strCache>
                <c:ptCount val="6"/>
                <c:pt idx="0">
                  <c:v>ogółem</c:v>
                </c:pt>
                <c:pt idx="1">
                  <c:v>dyplomowany</c:v>
                </c:pt>
                <c:pt idx="2">
                  <c:v>mianowany</c:v>
                </c:pt>
                <c:pt idx="3">
                  <c:v>kontraktowy</c:v>
                </c:pt>
                <c:pt idx="4">
                  <c:v>stażysta</c:v>
                </c:pt>
                <c:pt idx="5">
                  <c:v>asystent</c:v>
                </c:pt>
              </c:strCache>
            </c:strRef>
          </c:cat>
          <c:val>
            <c:numRef>
              <c:f>Arkusz2!$C$3:$C$8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Arkusz2!$D$2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Arkusz2!$B$3:$B$8</c:f>
              <c:strCache>
                <c:ptCount val="6"/>
                <c:pt idx="0">
                  <c:v>ogółem</c:v>
                </c:pt>
                <c:pt idx="1">
                  <c:v>dyplomowany</c:v>
                </c:pt>
                <c:pt idx="2">
                  <c:v>mianowany</c:v>
                </c:pt>
                <c:pt idx="3">
                  <c:v>kontraktowy</c:v>
                </c:pt>
                <c:pt idx="4">
                  <c:v>stażysta</c:v>
                </c:pt>
                <c:pt idx="5">
                  <c:v>asystent</c:v>
                </c:pt>
              </c:strCache>
            </c:strRef>
          </c:cat>
          <c:val>
            <c:numRef>
              <c:f>Arkusz2!$D$3:$D$8</c:f>
              <c:numCache>
                <c:formatCode>General</c:formatCode>
                <c:ptCount val="6"/>
                <c:pt idx="0">
                  <c:v>13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Arkusz2!$E$2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Arkusz2!$B$3:$B$8</c:f>
              <c:strCache>
                <c:ptCount val="6"/>
                <c:pt idx="0">
                  <c:v>ogółem</c:v>
                </c:pt>
                <c:pt idx="1">
                  <c:v>dyplomowany</c:v>
                </c:pt>
                <c:pt idx="2">
                  <c:v>mianowany</c:v>
                </c:pt>
                <c:pt idx="3">
                  <c:v>kontraktowy</c:v>
                </c:pt>
                <c:pt idx="4">
                  <c:v>stażysta</c:v>
                </c:pt>
                <c:pt idx="5">
                  <c:v>asystent</c:v>
                </c:pt>
              </c:strCache>
            </c:strRef>
          </c:cat>
          <c:val>
            <c:numRef>
              <c:f>Arkusz2!$E$3:$E$8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16064"/>
        <c:axId val="150226048"/>
      </c:barChart>
      <c:catAx>
        <c:axId val="15021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150226048"/>
        <c:crosses val="autoZero"/>
        <c:auto val="1"/>
        <c:lblAlgn val="ctr"/>
        <c:lblOffset val="100"/>
        <c:noMultiLvlLbl val="0"/>
      </c:catAx>
      <c:valAx>
        <c:axId val="150226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021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76531058617805"/>
          <c:y val="9.6646252551764469E-2"/>
          <c:w val="0.19279024496937891"/>
          <c:h val="0.22337379702537183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3888888888888911E-2"/>
                  <c:y val="0.268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5E-2"/>
                  <c:y val="0.63425925925925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87E-2"/>
                  <c:y val="0.50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Arkusz3!$B$5:$B$7</c:f>
              <c:strCache>
                <c:ptCount val="3"/>
                <c:pt idx="0">
                  <c:v>2012/2013 </c:v>
                </c:pt>
                <c:pt idx="1">
                  <c:v>2013/2014  </c:v>
                </c:pt>
                <c:pt idx="2">
                  <c:v>2014/2015  </c:v>
                </c:pt>
              </c:strCache>
            </c:strRef>
          </c:cat>
          <c:val>
            <c:numRef>
              <c:f>Arkusz3!$C$5:$C$7</c:f>
              <c:numCache>
                <c:formatCode>General</c:formatCode>
                <c:ptCount val="3"/>
                <c:pt idx="0">
                  <c:v>4.42</c:v>
                </c:pt>
                <c:pt idx="1">
                  <c:v>4.58</c:v>
                </c:pt>
                <c:pt idx="2">
                  <c:v>4.53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73313024"/>
        <c:axId val="173331200"/>
        <c:axId val="0"/>
      </c:bar3DChart>
      <c:catAx>
        <c:axId val="17331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pl-PL"/>
          </a:p>
        </c:txPr>
        <c:crossAx val="173331200"/>
        <c:crosses val="autoZero"/>
        <c:auto val="1"/>
        <c:lblAlgn val="ctr"/>
        <c:lblOffset val="100"/>
        <c:noMultiLvlLbl val="0"/>
      </c:catAx>
      <c:valAx>
        <c:axId val="17333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313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0"/>
              <c:layout>
                <c:manualLayout>
                  <c:x val="3.0864197530864196E-2"/>
                  <c:y val="-4.918626238399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4.918626238399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17E-2"/>
                  <c:y val="0.11862569163197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Arkusz1!$C$7:$C$9</c:f>
              <c:strCache>
                <c:ptCount val="3"/>
                <c:pt idx="0">
                  <c:v>2012/2011 </c:v>
                </c:pt>
                <c:pt idx="1">
                  <c:v>2013/2014 </c:v>
                </c:pt>
                <c:pt idx="2">
                  <c:v>2014/2015 </c:v>
                </c:pt>
              </c:strCache>
            </c:strRef>
          </c:cat>
          <c:val>
            <c:numRef>
              <c:f>Arkusz1!$D$7:$D$9</c:f>
              <c:numCache>
                <c:formatCode>0.00%</c:formatCode>
                <c:ptCount val="3"/>
                <c:pt idx="0">
                  <c:v>0.92430000000000001</c:v>
                </c:pt>
                <c:pt idx="1">
                  <c:v>0.92430000000000001</c:v>
                </c:pt>
                <c:pt idx="2">
                  <c:v>0.92649999999999999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096320"/>
        <c:axId val="151102208"/>
        <c:axId val="0"/>
      </c:bar3DChart>
      <c:catAx>
        <c:axId val="15109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pl-PL"/>
          </a:p>
        </c:txPr>
        <c:crossAx val="151102208"/>
        <c:crosses val="autoZero"/>
        <c:auto val="1"/>
        <c:lblAlgn val="ctr"/>
        <c:lblOffset val="100"/>
        <c:noMultiLvlLbl val="0"/>
      </c:catAx>
      <c:valAx>
        <c:axId val="1511022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109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8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1754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669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5698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5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2839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0376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6176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3962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3339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8551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7A2384-1E7B-4DBA-9FFC-07A0C24D38CF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2015-10-29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CD9B51-0294-4E57-9133-0E7A9F4F5935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Szkoła Podstawowa w Kobylance</a:t>
            </a:r>
            <a:endParaRPr lang="pl-PL" dirty="0"/>
          </a:p>
        </p:txBody>
      </p:sp>
      <p:pic>
        <p:nvPicPr>
          <p:cNvPr id="4" name="Symbol zastępczy zawartości 3" descr="szkoł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val="36247585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06542" y="3244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Lp.</a:t>
            </a:r>
            <a:endParaRPr lang="pl-PL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1124744"/>
          <a:ext cx="8175852" cy="514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36"/>
                <a:gridCol w="2976340"/>
                <a:gridCol w="1701605"/>
                <a:gridCol w="1202847"/>
                <a:gridCol w="1556624"/>
              </a:tblGrid>
              <a:tr h="1550396"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Lp.</a:t>
                      </a:r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Przedmiot</a:t>
                      </a:r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Ilość</a:t>
                      </a:r>
                    </a:p>
                    <a:p>
                      <a:pPr algn="ctr"/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pkt. </a:t>
                      </a:r>
                      <a:r>
                        <a:rPr lang="pl-PL" sz="2400" b="1" dirty="0" err="1" smtClean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Ilość</a:t>
                      </a:r>
                    </a:p>
                    <a:p>
                      <a:pPr algn="ctr"/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pkt. </a:t>
                      </a:r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sz="2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805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1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j.</a:t>
                      </a:r>
                      <a:r>
                        <a:rPr lang="pl-PL" sz="2400" b="1" baseline="0" dirty="0" smtClean="0"/>
                        <a:t> polski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21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16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75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327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2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matematyka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20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14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69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997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3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j.</a:t>
                      </a:r>
                      <a:r>
                        <a:rPr lang="pl-PL" sz="2400" b="1" baseline="0" dirty="0" smtClean="0"/>
                        <a:t> angielski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40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35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/>
                        <a:t>87</a:t>
                      </a:r>
                      <a:endParaRPr lang="pl-PL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635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5400" dirty="0" smtClean="0"/>
              <a:t> </a:t>
            </a:r>
            <a:r>
              <a:rPr lang="pl-PL" sz="3100" dirty="0" smtClean="0"/>
              <a:t>Wyniki uczniów – SPRAWDZIAN 2015</a:t>
            </a:r>
            <a:endParaRPr lang="pl-PL" sz="3100" dirty="0"/>
          </a:p>
        </p:txBody>
      </p:sp>
    </p:spTree>
    <p:extLst>
      <p:ext uri="{BB962C8B-B14F-4D97-AF65-F5344CB8AC3E}">
        <p14:creationId xmlns:p14="http://schemas.microsoft.com/office/powerpoint/2010/main" val="17718435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1556794"/>
          <a:ext cx="8606190" cy="4656024"/>
        </p:xfrm>
        <a:graphic>
          <a:graphicData uri="http://schemas.openxmlformats.org/drawingml/2006/table">
            <a:tbl>
              <a:tblPr/>
              <a:tblGrid>
                <a:gridCol w="1632208"/>
                <a:gridCol w="1928974"/>
                <a:gridCol w="1558017"/>
                <a:gridCol w="1863181"/>
                <a:gridCol w="1623810"/>
              </a:tblGrid>
              <a:tr h="5039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002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Cały arkusz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Część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. polski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matematyka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j. angielski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9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Część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Część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Kraj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73</a:t>
                      </a:r>
                      <a:endParaRPr lang="pl-PL" sz="2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  <a:endParaRPr lang="pl-PL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</a:t>
                      </a:r>
                      <a:endParaRPr lang="pl-PL" sz="2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5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Wojew.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64,95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71,2</a:t>
                      </a:r>
                      <a:endParaRPr lang="pl-PL" sz="2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latin typeface="Calibri" pitchFamily="34" charset="0"/>
                          <a:cs typeface="Calibri" pitchFamily="34" charset="0"/>
                        </a:rPr>
                        <a:t>58,35</a:t>
                      </a:r>
                      <a:endParaRPr lang="pl-PL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76,67</a:t>
                      </a:r>
                      <a:endParaRPr lang="pl-PL" sz="2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latin typeface="Calibri"/>
                          <a:ea typeface="Calibri"/>
                          <a:cs typeface="Times New Roman"/>
                        </a:rPr>
                        <a:t>Powiat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63,3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69,5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56,75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75,8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5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latin typeface="Calibri"/>
                          <a:ea typeface="Calibri"/>
                          <a:cs typeface="Times New Roman"/>
                        </a:rPr>
                        <a:t>Gmina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71,0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70,98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71.09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81,56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Szkoła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043608" y="33265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Zestawienie średnich wyników</a:t>
            </a:r>
            <a:r>
              <a:rPr lang="pl-PL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 układzie terytorialnym</a:t>
            </a:r>
            <a:endParaRPr lang="pl-PL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99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11560" y="1988840"/>
          <a:ext cx="7704855" cy="3557921"/>
        </p:xfrm>
        <a:graphic>
          <a:graphicData uri="http://schemas.openxmlformats.org/drawingml/2006/table">
            <a:tbl>
              <a:tblPr/>
              <a:tblGrid>
                <a:gridCol w="1157008"/>
                <a:gridCol w="961328"/>
                <a:gridCol w="895864"/>
                <a:gridCol w="907249"/>
                <a:gridCol w="907960"/>
                <a:gridCol w="958482"/>
                <a:gridCol w="958482"/>
                <a:gridCol w="958482"/>
              </a:tblGrid>
              <a:tr h="9249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Wynik średni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punktowy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maks. 21 </a:t>
                      </a:r>
                      <a:r>
                        <a:rPr lang="pl-PL" sz="16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Wynik średni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latin typeface="Times New Roman"/>
                          <a:ea typeface="Calibri"/>
                          <a:cs typeface="Times New Roman"/>
                        </a:rPr>
                        <a:t>JĘZYK POLSKI – umiejętności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512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Odbiór wypowiedzi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i wykorzystanie zawartych w niej informacji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(maks. 10 </a:t>
                      </a:r>
                      <a:r>
                        <a:rPr lang="pl-PL" sz="14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Analiza i interpretacja tekstów kultury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(maks. 4 </a:t>
                      </a:r>
                      <a:r>
                        <a:rPr lang="pl-PL" sz="14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Tworzenie wypowiedzi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(maks. 7 </a:t>
                      </a:r>
                      <a:r>
                        <a:rPr lang="pl-PL" sz="14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74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Times New Roman"/>
                          <a:ea typeface="Calibri"/>
                          <a:cs typeface="Times New Roman"/>
                        </a:rPr>
                        <a:t>15,8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74,9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6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Times New Roman"/>
                          <a:ea typeface="Calibri"/>
                          <a:cs typeface="Times New Roman"/>
                        </a:rPr>
                        <a:t>2,45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Times New Roman"/>
                          <a:ea typeface="Calibri"/>
                          <a:cs typeface="Times New Roman"/>
                        </a:rPr>
                        <a:t>61,3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Times New Roman"/>
                          <a:ea typeface="Calibri"/>
                          <a:cs typeface="Times New Roman"/>
                        </a:rPr>
                        <a:t>65,7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2" marR="6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Wyniki z części 1. sprawdzianu – język polski – wykaz umiejętności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9675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11560" y="1916832"/>
          <a:ext cx="7920882" cy="3825875"/>
        </p:xfrm>
        <a:graphic>
          <a:graphicData uri="http://schemas.openxmlformats.org/drawingml/2006/table">
            <a:tbl>
              <a:tblPr/>
              <a:tblGrid>
                <a:gridCol w="915052"/>
                <a:gridCol w="940103"/>
                <a:gridCol w="731601"/>
                <a:gridCol w="839903"/>
                <a:gridCol w="839903"/>
                <a:gridCol w="730864"/>
                <a:gridCol w="730864"/>
                <a:gridCol w="730864"/>
                <a:gridCol w="730864"/>
                <a:gridCol w="730864"/>
              </a:tblGrid>
              <a:tr h="1081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Wynik średni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punktowy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maks.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Wynik średni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latin typeface="Times New Roman"/>
                          <a:ea typeface="Calibri"/>
                          <a:cs typeface="Times New Roman"/>
                        </a:rPr>
                        <a:t>MATEMATYKA – umiejętności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487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Sprawność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rachunkowa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(maks. 3 </a:t>
                      </a: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Wykorzystanie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i tworzenie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informacji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(maks. 6 </a:t>
                      </a: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Modelowanie matematyczne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(maks. 5 </a:t>
                      </a: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Rozumowanie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i tworzenie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strategii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(maks. 6 </a:t>
                      </a: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74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13,85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err="1">
                          <a:latin typeface="Times New Roman"/>
                          <a:ea typeface="Calibri"/>
                          <a:cs typeface="Times New Roman"/>
                        </a:rPr>
                        <a:t>pkt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3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3,85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8" marR="61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/>
              <a:t>Wynik z części 1. sprawdzianu – matematyka – wykaz umiejętności.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7100595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/>
              <a:t>Wyniki z części 2. sprawdzianu – język angielski – wykaz umiejętności</a:t>
            </a:r>
            <a:endParaRPr lang="pl-PL" sz="4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6" y="1772815"/>
          <a:ext cx="8064891" cy="4280231"/>
        </p:xfrm>
        <a:graphic>
          <a:graphicData uri="http://schemas.openxmlformats.org/drawingml/2006/table">
            <a:tbl>
              <a:tblPr/>
              <a:tblGrid>
                <a:gridCol w="970882"/>
                <a:gridCol w="1108463"/>
                <a:gridCol w="762166"/>
                <a:gridCol w="762166"/>
                <a:gridCol w="762166"/>
                <a:gridCol w="762166"/>
                <a:gridCol w="762166"/>
                <a:gridCol w="762166"/>
                <a:gridCol w="761386"/>
                <a:gridCol w="651164"/>
              </a:tblGrid>
              <a:tr h="13437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Wynik średni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Arial"/>
                          <a:ea typeface="Calibri"/>
                          <a:cs typeface="Times New Roman"/>
                        </a:rPr>
                        <a:t>punktowy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maks. 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pl-PL" sz="1600" b="1" dirty="0" err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Wynik średni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Arial"/>
                          <a:ea typeface="Calibri"/>
                          <a:cs typeface="Times New Roman"/>
                        </a:rPr>
                        <a:t>JĘZYK ANGIELSKI – umiejętności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991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Rozumienie 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ze słuchu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(maks. 15 pkt)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Znajomość funkcji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Językowych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(maks. 8 </a:t>
                      </a:r>
                      <a:r>
                        <a:rPr lang="pl-PL" sz="1600" b="1" dirty="0" err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Znajomość środków 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Językowych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(maks. 6 </a:t>
                      </a:r>
                      <a:r>
                        <a:rPr lang="pl-PL" sz="1600" b="1" dirty="0" err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Rozumowanie 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tekstów pisanych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(maks. 11 </a:t>
                      </a:r>
                      <a:r>
                        <a:rPr lang="pl-PL" sz="1600" b="1" dirty="0" err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67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latin typeface="Arial"/>
                          <a:ea typeface="Calibri"/>
                          <a:cs typeface="Times New Roman"/>
                        </a:rPr>
                        <a:t>36,4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latin typeface="Arial"/>
                          <a:ea typeface="Calibri"/>
                          <a:cs typeface="Times New Roman"/>
                        </a:rPr>
                        <a:t>87,45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err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pkt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latin typeface="Arial"/>
                          <a:ea typeface="Calibri"/>
                          <a:cs typeface="Times New Roman"/>
                        </a:rPr>
                        <a:t>13,65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91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4,65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77,5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9,4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85,45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371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Średnia ocen w szkole</a:t>
            </a:r>
            <a:endParaRPr lang="pl-PL" dirty="0"/>
          </a:p>
        </p:txBody>
      </p:sp>
      <p:graphicFrame>
        <p:nvGraphicFramePr>
          <p:cNvPr id="4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718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Frekwencja w szkole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4800" b="1" dirty="0" smtClean="0"/>
              <a:t>Klasy I – III		   92%</a:t>
            </a:r>
          </a:p>
          <a:p>
            <a:pPr>
              <a:buNone/>
            </a:pPr>
            <a:r>
              <a:rPr lang="pl-PL" sz="2800" b="1" dirty="0" smtClean="0"/>
              <a:t>Klasa I – 	93%</a:t>
            </a:r>
          </a:p>
          <a:p>
            <a:pPr>
              <a:buNone/>
            </a:pPr>
            <a:r>
              <a:rPr lang="pl-PL" sz="2800" b="1" dirty="0" smtClean="0"/>
              <a:t>Klasa II – 	93%</a:t>
            </a:r>
          </a:p>
          <a:p>
            <a:pPr>
              <a:buNone/>
            </a:pPr>
            <a:r>
              <a:rPr lang="pl-PL" sz="2800" b="1" dirty="0" smtClean="0"/>
              <a:t>Klasa III – 	90%</a:t>
            </a:r>
          </a:p>
          <a:p>
            <a:pPr>
              <a:buNone/>
            </a:pPr>
            <a:r>
              <a:rPr lang="pl-PL" sz="4800" b="1" dirty="0" smtClean="0"/>
              <a:t>Klasy IV – VI               93,3%</a:t>
            </a:r>
          </a:p>
          <a:p>
            <a:pPr>
              <a:buNone/>
            </a:pPr>
            <a:r>
              <a:rPr lang="pl-PL" sz="2800" b="1" dirty="0" smtClean="0"/>
              <a:t>Klasa IV – 	94%</a:t>
            </a:r>
          </a:p>
          <a:p>
            <a:pPr>
              <a:buNone/>
            </a:pPr>
            <a:r>
              <a:rPr lang="pl-PL" sz="2800" b="1" dirty="0" smtClean="0"/>
              <a:t>Klasa V – 	94%</a:t>
            </a:r>
          </a:p>
          <a:p>
            <a:pPr>
              <a:buNone/>
            </a:pPr>
            <a:r>
              <a:rPr lang="pl-PL" sz="2800" b="1" dirty="0" smtClean="0"/>
              <a:t>Klasa VI – 	92%</a:t>
            </a:r>
            <a:endParaRPr lang="pl-PL" sz="4800" b="1" dirty="0" smtClean="0"/>
          </a:p>
          <a:p>
            <a:pPr>
              <a:buNone/>
            </a:pPr>
            <a:r>
              <a:rPr lang="pl-PL" sz="4800" b="1" dirty="0" smtClean="0">
                <a:solidFill>
                  <a:srgbClr val="0070C0"/>
                </a:solidFill>
              </a:rPr>
              <a:t>Średnia 			 </a:t>
            </a:r>
            <a:r>
              <a:rPr lang="pl-PL" sz="6000" b="1" dirty="0" smtClean="0">
                <a:solidFill>
                  <a:srgbClr val="0070C0"/>
                </a:solidFill>
              </a:rPr>
              <a:t>92,65%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7104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Frekwencja </a:t>
            </a:r>
            <a:r>
              <a:rPr lang="pl-PL" dirty="0" err="1" smtClean="0"/>
              <a:t>końcoworoczna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16758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EWALUACJA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99592" y="2636912"/>
          <a:ext cx="7272809" cy="2910532"/>
        </p:xfrm>
        <a:graphic>
          <a:graphicData uri="http://schemas.openxmlformats.org/drawingml/2006/table">
            <a:tbl>
              <a:tblPr/>
              <a:tblGrid>
                <a:gridCol w="513337"/>
                <a:gridCol w="5048080"/>
                <a:gridCol w="1711392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L.p.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Badane wymaganie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Poziom spełnienia wymagania</a:t>
                      </a:r>
                      <a:endParaRPr lang="pl-PL" sz="1800" b="1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Uczniowie nabywają wiadomości i umiejętności określone w podstawie programowej.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pl-PL" sz="1800" b="1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Procesy edukacyjne są zorganizowane w sposób sprzyjający uczeniu się.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kern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5094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Akcje społeczne i charytatywne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 smtClean="0"/>
              <a:t>Sprzątanie Świata</a:t>
            </a:r>
          </a:p>
          <a:p>
            <a:r>
              <a:rPr lang="pl-PL" sz="2800" dirty="0" smtClean="0"/>
              <a:t>Dzień Ziemi</a:t>
            </a:r>
          </a:p>
          <a:p>
            <a:r>
              <a:rPr lang="pl-PL" sz="2800" dirty="0" smtClean="0"/>
              <a:t>Zbiórka pieniędzy na leki dla siostry jednego z uczniów.</a:t>
            </a:r>
          </a:p>
          <a:p>
            <a:r>
              <a:rPr lang="pl-PL" sz="2800" dirty="0" smtClean="0"/>
              <a:t>Zbiórka nakrętek  dla Stasia</a:t>
            </a:r>
          </a:p>
          <a:p>
            <a:r>
              <a:rPr lang="pl-PL" sz="2800" dirty="0" smtClean="0"/>
              <a:t>Zbiórka baterii.</a:t>
            </a:r>
          </a:p>
          <a:p>
            <a:r>
              <a:rPr lang="pl-PL" sz="2800" dirty="0" smtClean="0"/>
              <a:t>„Góra grosza”.</a:t>
            </a:r>
          </a:p>
          <a:p>
            <a:r>
              <a:rPr lang="pl-PL" sz="2800" dirty="0" smtClean="0"/>
              <a:t>Zbiórka kasztanów, makulatury.</a:t>
            </a:r>
          </a:p>
          <a:p>
            <a:r>
              <a:rPr lang="pl-PL" sz="2800" dirty="0" smtClean="0"/>
              <a:t>Cała Polska Czyta Dzieciom</a:t>
            </a:r>
          </a:p>
          <a:p>
            <a:r>
              <a:rPr lang="pl-PL" sz="2800" dirty="0" smtClean="0"/>
              <a:t>Cała Polska biega.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594092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101039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038600" cy="3028950"/>
          </a:xfrm>
        </p:spPr>
      </p:pic>
      <p:pic>
        <p:nvPicPr>
          <p:cNvPr id="6" name="Symbol zastępczy zawartości 5" descr="P101040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4038600" cy="3028950"/>
          </a:xfrm>
        </p:spPr>
      </p:pic>
      <p:pic>
        <p:nvPicPr>
          <p:cNvPr id="11" name="Symbol zastępczy zawartości 6" descr="P1010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4040188" cy="3030141"/>
          </a:xfrm>
          <a:prstGeom prst="rect">
            <a:avLst/>
          </a:prstGeom>
        </p:spPr>
      </p:pic>
      <p:pic>
        <p:nvPicPr>
          <p:cNvPr id="14" name="Symbol zastępczy zawartości 8" descr="P1010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7301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89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4000" b="1" dirty="0" smtClean="0">
                <a:solidFill>
                  <a:srgbClr val="3399FF"/>
                </a:solidFill>
              </a:rPr>
              <a:t>Programy realizowane w szkole</a:t>
            </a:r>
            <a:endParaRPr lang="pl-PL" sz="4000" b="1" dirty="0">
              <a:solidFill>
                <a:srgbClr val="3399FF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8686800" cy="52863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1. </a:t>
            </a:r>
            <a:r>
              <a:rPr lang="pl-PL" sz="3000" dirty="0" smtClean="0"/>
              <a:t>„Myślę, liczę, działam” POKL</a:t>
            </a:r>
            <a:endParaRPr lang="pl-PL" sz="30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2. Owoce w szkole</a:t>
            </a: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3. Szklanka mleka</a:t>
            </a: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4. </a:t>
            </a:r>
            <a:r>
              <a:rPr lang="pl-PL" sz="3000" dirty="0" err="1" smtClean="0">
                <a:solidFill>
                  <a:schemeClr val="tx1"/>
                </a:solidFill>
              </a:rPr>
              <a:t>Ortograffiti</a:t>
            </a:r>
            <a:endParaRPr lang="pl-PL" sz="30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5. </a:t>
            </a:r>
            <a:r>
              <a:rPr lang="pl-PL" sz="3000" dirty="0" err="1" smtClean="0">
                <a:solidFill>
                  <a:schemeClr val="tx1"/>
                </a:solidFill>
              </a:rPr>
              <a:t>Ortograffiti</a:t>
            </a:r>
            <a:r>
              <a:rPr lang="pl-PL" sz="3000" dirty="0" smtClean="0">
                <a:solidFill>
                  <a:schemeClr val="tx1"/>
                </a:solidFill>
              </a:rPr>
              <a:t> z Bratkiem</a:t>
            </a: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6. </a:t>
            </a:r>
            <a:r>
              <a:rPr lang="pl-PL" sz="3000" dirty="0" err="1" smtClean="0">
                <a:solidFill>
                  <a:schemeClr val="tx1"/>
                </a:solidFill>
              </a:rPr>
              <a:t>Unplugged</a:t>
            </a:r>
            <a:endParaRPr lang="pl-PL" sz="30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7. Program wspierania dziecka 6-letniego (kl.1)</a:t>
            </a: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8. Matematyka-dodaj do ulubionych (kl.5-6)</a:t>
            </a: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r>
              <a:rPr lang="pl-PL" sz="3000" dirty="0" smtClean="0"/>
              <a:t>9. „W stronę osiągnięć” POKL</a:t>
            </a:r>
          </a:p>
          <a:p>
            <a:pPr marL="0" indent="0">
              <a:spcBef>
                <a:spcPts val="250"/>
              </a:spcBef>
              <a:buClr>
                <a:srgbClr val="FDE2B0"/>
              </a:buClr>
              <a:buSzPct val="80000"/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10. </a:t>
            </a:r>
            <a:r>
              <a:rPr lang="pl-PL" sz="3000" dirty="0" smtClean="0"/>
              <a:t>„Modernizacja oddziałów przedszkolnych z terenu Gminy Kobylanka” POKL</a:t>
            </a:r>
            <a:endParaRPr lang="pl-PL" sz="30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250"/>
              </a:spcBef>
              <a:buClr>
                <a:srgbClr val="FDE2B0"/>
              </a:buClr>
              <a:buSzPct val="80000"/>
              <a:buFont typeface="Wingdings 2" pitchFamily="18" charset="2"/>
              <a:buNone/>
            </a:pPr>
            <a:endParaRPr lang="pl-PL" sz="3000" dirty="0" smtClean="0">
              <a:solidFill>
                <a:schemeClr val="tx1"/>
              </a:solidFill>
            </a:endParaRPr>
          </a:p>
        </p:txBody>
      </p:sp>
      <p:pic>
        <p:nvPicPr>
          <p:cNvPr id="40964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30" y="1340769"/>
            <a:ext cx="233833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118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3399FF"/>
                </a:solidFill>
              </a:rPr>
              <a:t>Programy realizowane w szkole</a:t>
            </a:r>
            <a:endParaRPr lang="pl-PL" dirty="0"/>
          </a:p>
        </p:txBody>
      </p:sp>
      <p:pic>
        <p:nvPicPr>
          <p:cNvPr id="9" name="Symbol zastępczy zawartości 8" descr="wf z klasą certyfikat 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821518" cy="4525963"/>
          </a:xfrm>
        </p:spPr>
      </p:pic>
      <p:pic>
        <p:nvPicPr>
          <p:cNvPr id="10" name="Symbol zastępczy zawartości 9" descr="wf z klasą certyfikat dyplom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6184" y="2060848"/>
            <a:ext cx="5150408" cy="3744416"/>
          </a:xfrm>
        </p:spPr>
      </p:pic>
    </p:spTree>
    <p:extLst>
      <p:ext uri="{BB962C8B-B14F-4D97-AF65-F5344CB8AC3E}">
        <p14:creationId xmlns:p14="http://schemas.microsoft.com/office/powerpoint/2010/main" val="35523862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Do naprawy/wymiany</a:t>
            </a:r>
            <a:endParaRPr lang="pl-PL" dirty="0"/>
          </a:p>
        </p:txBody>
      </p:sp>
      <p:pic>
        <p:nvPicPr>
          <p:cNvPr id="7" name="Symbol zastępczy zawartości 6" descr="P10105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3024336" cy="4433888"/>
          </a:xfrm>
        </p:spPr>
      </p:pic>
      <p:pic>
        <p:nvPicPr>
          <p:cNvPr id="5" name="Symbol zastępczy zawartości 4" descr="P10106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29468" y="1920875"/>
            <a:ext cx="3054499" cy="4433888"/>
          </a:xfrm>
        </p:spPr>
      </p:pic>
      <p:sp>
        <p:nvSpPr>
          <p:cNvPr id="8" name="pole tekstowe 7"/>
          <p:cNvSpPr txBox="1"/>
          <p:nvPr/>
        </p:nvSpPr>
        <p:spPr>
          <a:xfrm>
            <a:off x="5292080" y="63963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Toalety uczniowskie</a:t>
            </a:r>
            <a:endParaRPr lang="pl-PL" sz="24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3568" y="639633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Drzwi do sal lekcyjnych</a:t>
            </a:r>
            <a:endParaRPr lang="pl-PL" sz="24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96500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10104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5118720" cy="2879281"/>
          </a:xfrm>
        </p:spPr>
      </p:pic>
      <p:pic>
        <p:nvPicPr>
          <p:cNvPr id="6" name="Symbol zastępczy zawartości 5" descr="P10104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9881" y="3645024"/>
            <a:ext cx="5248582" cy="2952328"/>
          </a:xfrm>
        </p:spPr>
      </p:pic>
      <p:sp>
        <p:nvSpPr>
          <p:cNvPr id="7" name="pole tekstowe 6"/>
          <p:cNvSpPr txBox="1"/>
          <p:nvPr/>
        </p:nvSpPr>
        <p:spPr>
          <a:xfrm>
            <a:off x="323528" y="407707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</a:rPr>
              <a:t>Sala gimnastyczna</a:t>
            </a:r>
            <a:endParaRPr lang="pl-P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708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1010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20688"/>
            <a:ext cx="5040560" cy="2835316"/>
          </a:xfrm>
        </p:spPr>
      </p:pic>
      <p:pic>
        <p:nvPicPr>
          <p:cNvPr id="6" name="Symbol zastępczy zawartości 5" descr="P10106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79712" y="3861048"/>
            <a:ext cx="5040560" cy="2835316"/>
          </a:xfrm>
        </p:spPr>
      </p:pic>
      <p:sp>
        <p:nvSpPr>
          <p:cNvPr id="7" name="pole tekstowe 6"/>
          <p:cNvSpPr txBox="1"/>
          <p:nvPr/>
        </p:nvSpPr>
        <p:spPr>
          <a:xfrm>
            <a:off x="0" y="1916832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cs typeface="Aharoni" pitchFamily="2" charset="-79"/>
              </a:rPr>
              <a:t>Podłoga na korytarzu</a:t>
            </a:r>
            <a:endParaRPr lang="pl-PL" b="1" dirty="0">
              <a:solidFill>
                <a:prstClr val="black"/>
              </a:solidFill>
              <a:cs typeface="Aharoni" pitchFamily="2" charset="-79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4725144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black"/>
                </a:solidFill>
              </a:rPr>
              <a:t>Osłona grzejników</a:t>
            </a:r>
            <a:endParaRPr lang="pl-P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54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151020_134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836712"/>
            <a:ext cx="4864539" cy="2736304"/>
          </a:xfrm>
        </p:spPr>
      </p:pic>
      <p:pic>
        <p:nvPicPr>
          <p:cNvPr id="6" name="Symbol zastępczy zawartości 5" descr="P10105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1849" y="3645024"/>
            <a:ext cx="5326743" cy="2996294"/>
          </a:xfrm>
        </p:spPr>
      </p:pic>
      <p:sp>
        <p:nvSpPr>
          <p:cNvPr id="7" name="pole tekstowe 6"/>
          <p:cNvSpPr txBox="1"/>
          <p:nvPr/>
        </p:nvSpPr>
        <p:spPr>
          <a:xfrm>
            <a:off x="6084168" y="112474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prstClr val="black"/>
                </a:solidFill>
              </a:rPr>
              <a:t>Hala sportowa w zewnątrz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849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8900" dirty="0" smtClean="0"/>
              <a:t>Dziękuję z uwagę.</a:t>
            </a:r>
            <a:endParaRPr lang="pl-PL" sz="8900" dirty="0"/>
          </a:p>
        </p:txBody>
      </p:sp>
    </p:spTree>
    <p:extLst>
      <p:ext uri="{BB962C8B-B14F-4D97-AF65-F5344CB8AC3E}">
        <p14:creationId xmlns:p14="http://schemas.microsoft.com/office/powerpoint/2010/main" val="16421008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101040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038600" cy="3028950"/>
          </a:xfrm>
        </p:spPr>
      </p:pic>
      <p:pic>
        <p:nvPicPr>
          <p:cNvPr id="6" name="Symbol zastępczy zawartości 5" descr="P101040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038600" cy="3028950"/>
          </a:xfrm>
        </p:spPr>
      </p:pic>
      <p:pic>
        <p:nvPicPr>
          <p:cNvPr id="7" name="Symbol zastępczy zawartości 4" descr="P1010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038600" cy="3096518"/>
          </a:xfrm>
          <a:prstGeom prst="rect">
            <a:avLst/>
          </a:prstGeom>
        </p:spPr>
      </p:pic>
      <p:pic>
        <p:nvPicPr>
          <p:cNvPr id="8" name="Symbol zastępczy zawartości 5" descr="P10104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4038600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24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101048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707904" y="620688"/>
            <a:ext cx="5040312" cy="2835275"/>
          </a:xfrm>
        </p:spPr>
      </p:pic>
      <p:pic>
        <p:nvPicPr>
          <p:cNvPr id="6" name="Symbol zastępczy zawartości 5" descr="P101049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717032"/>
            <a:ext cx="5062537" cy="2847975"/>
          </a:xfrm>
        </p:spPr>
      </p:pic>
      <p:pic>
        <p:nvPicPr>
          <p:cNvPr id="7" name="Symbol zastępczy zawartości 4" descr="P1010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16832"/>
            <a:ext cx="2494062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36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101049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992363" cy="2808312"/>
          </a:xfrm>
        </p:spPr>
      </p:pic>
      <p:pic>
        <p:nvPicPr>
          <p:cNvPr id="8" name="Symbol zastępczy zawartości 7" descr="P101049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08104" y="836712"/>
            <a:ext cx="3168774" cy="5632240"/>
          </a:xfrm>
        </p:spPr>
      </p:pic>
      <p:pic>
        <p:nvPicPr>
          <p:cNvPr id="9" name="Symbol zastępczy zawartości 4" descr="P1010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499255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3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Oddział przedszkolny</a:t>
            </a:r>
            <a:endParaRPr lang="pl-PL" dirty="0"/>
          </a:p>
        </p:txBody>
      </p:sp>
      <p:pic>
        <p:nvPicPr>
          <p:cNvPr id="5" name="Symbol zastępczy zawartości 4" descr="P1010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039985" cy="2273531"/>
          </a:xfrm>
        </p:spPr>
      </p:pic>
      <p:pic>
        <p:nvPicPr>
          <p:cNvPr id="6" name="Symbol zastępczy zawartości 5" descr="P101050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038600" cy="2271712"/>
          </a:xfrm>
        </p:spPr>
      </p:pic>
      <p:pic>
        <p:nvPicPr>
          <p:cNvPr id="9" name="Symbol zastępczy zawartości 4" descr="P1010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4038600" cy="2271713"/>
          </a:xfrm>
          <a:prstGeom prst="rect">
            <a:avLst/>
          </a:prstGeom>
        </p:spPr>
      </p:pic>
      <p:pic>
        <p:nvPicPr>
          <p:cNvPr id="10" name="Symbol zastępczy zawartości 5" descr="P10105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21088"/>
            <a:ext cx="40386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37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Ilość uczniów w szkole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302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Ilość uczniów na poszczególnych etapach kształcenia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1390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Kadra pedagogiczna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964488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58743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518</Words>
  <Application>Microsoft Office PowerPoint</Application>
  <PresentationFormat>Pokaz na ekranie (4:3)</PresentationFormat>
  <Paragraphs>248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Przepływ</vt:lpstr>
      <vt:lpstr>Szkoła Podstawowa w Kobylance</vt:lpstr>
      <vt:lpstr>Prezentacja programu PowerPoint</vt:lpstr>
      <vt:lpstr>Prezentacja programu PowerPoint</vt:lpstr>
      <vt:lpstr>Prezentacja programu PowerPoint</vt:lpstr>
      <vt:lpstr>Prezentacja programu PowerPoint</vt:lpstr>
      <vt:lpstr>Oddział przedszkolny</vt:lpstr>
      <vt:lpstr>Ilość uczniów w szkole</vt:lpstr>
      <vt:lpstr>Ilość uczniów na poszczególnych etapach kształcenia</vt:lpstr>
      <vt:lpstr>Kadra pedagogiczna</vt:lpstr>
      <vt:lpstr>  Wyniki uczniów – SPRAWDZIAN 2015</vt:lpstr>
      <vt:lpstr>Prezentacja programu PowerPoint</vt:lpstr>
      <vt:lpstr>Wyniki z części 1. sprawdzianu – język polski – wykaz umiejętności</vt:lpstr>
      <vt:lpstr>Wynik z części 1. sprawdzianu – matematyka – wykaz umiejętności.</vt:lpstr>
      <vt:lpstr>Wyniki z części 2. sprawdzianu – język angielski – wykaz umiejętności</vt:lpstr>
      <vt:lpstr>Średnia ocen w szkole</vt:lpstr>
      <vt:lpstr>Frekwencja w szkole</vt:lpstr>
      <vt:lpstr>Frekwencja końcoworoczna</vt:lpstr>
      <vt:lpstr>EWALUACJA</vt:lpstr>
      <vt:lpstr>Akcje społeczne i charytatywne</vt:lpstr>
      <vt:lpstr>Programy realizowane w szkole</vt:lpstr>
      <vt:lpstr>Programy realizowane w szkole</vt:lpstr>
      <vt:lpstr>Do naprawy/wymiany</vt:lpstr>
      <vt:lpstr>Prezentacja programu PowerPoint</vt:lpstr>
      <vt:lpstr>Prezentacja programu PowerPoint</vt:lpstr>
      <vt:lpstr>Prezentacja programu PowerPoint</vt:lpstr>
      <vt:lpstr> Dziękuję z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w Kobylance</dc:title>
  <dc:creator>admin</dc:creator>
  <cp:lastModifiedBy>admin</cp:lastModifiedBy>
  <cp:revision>1</cp:revision>
  <dcterms:created xsi:type="dcterms:W3CDTF">2015-10-29T07:43:46Z</dcterms:created>
  <dcterms:modified xsi:type="dcterms:W3CDTF">2015-10-29T07:44:56Z</dcterms:modified>
</cp:coreProperties>
</file>